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is this really the internet?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no... we need to find this out.  what are people really interested in and clicking on - understand "viral" and content</a:t>
            </a:r>
          </a:p>
          <a:p>
            <a:pPr>
              <a:buNone/>
            </a:pPr>
            <a:r>
              <a:rPr lang="en"/>
              <a:t>1. surface content, 2. understand your audience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scrape the urls that people are clicking on, send them off to salience and use the results to make bitly a better place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scrape the urls that people are clicking on, send them off to salience and use the results to make bitly a better place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scrape the urls that people are clicking on, send them off to salience and use the results to make bitly a better place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scrape the urls that people are clicking on, send them off to salience and use the results to make bitly a better place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domain problem, because if you don't know what agriculture is, how are you going to define it?</a:t>
            </a:r>
          </a:p>
          <a:p>
            <a:pPr rtl="0" lvl="0">
              <a:buNone/>
            </a:pPr>
            <a:r>
              <a:rPr lang="en"/>
              <a:t>also, wtf is the internet?!?!</a:t>
            </a:r>
          </a:p>
          <a:p>
            <a:pPr>
              <a:buNone/>
            </a:pPr>
            <a:r>
              <a:rPr lang="en"/>
              <a:t>working hard at this problem now (not just to align with advertisers)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github, depending on third parties is hard, not good if you want to be self sufficient and own your own problems (availability and reliability)</a:t>
            </a:r>
          </a:p>
          <a:p>
            <a:pPr rtl="0" lvl="0">
              <a:buNone/>
            </a:pPr>
            <a:r>
              <a:rPr lang="en"/>
              <a:t>bitly way: we want it to do one thing and one thing well</a:t>
            </a:r>
          </a:p>
          <a:p>
            <a:pPr rtl="0" lvl="0">
              <a:buNone/>
            </a:pPr>
            <a:r>
              <a:rPr lang="en"/>
              <a:t>It also gives us the ability to have well instrumented metrics, monitoring, and easy troubleshooting of our full stack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query bitly urls from the last 2 days (definitely doesn't look like google)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discover content getting unprecedented amounts of attention</a:t>
            </a:r>
          </a:p>
          <a:p>
            <a:pPr rtl="0" lvl="0">
              <a:buNone/>
            </a:pPr>
            <a:r>
              <a:rPr lang="en"/>
              <a:t>not just relevant but unexpected</a:t>
            </a:r>
          </a:p>
          <a:p>
            <a:pPr rtl="0" lvl="0">
              <a:buNone/>
            </a:pPr>
            <a:r>
              <a:rPr lang="en"/>
              <a:t>trending stories</a:t>
            </a:r>
          </a:p>
          <a:p>
            <a:pPr>
              <a:buNone/>
            </a:pPr>
            <a:r>
              <a:rPr lang="en"/>
              <a:t>bursting content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so maybe the internet IS ruled by cats (never mind the research)</a:t>
            </a:r>
          </a:p>
          <a:p>
            <a:pPr>
              <a:buNone/>
            </a:pPr>
            <a:r>
              <a:rPr lang="en"/>
              <a:t>search solely by topic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audience analysis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audience analysis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well, maybe just part of it</a:t>
            </a:r>
          </a:p>
          <a:p>
            <a:pPr rtl="0" lvl="0">
              <a:buNone/>
            </a:pPr>
            <a:r>
              <a:rPr lang="en"/>
              <a:t>but bitly is on EVERY social network AND more</a:t>
            </a:r>
          </a:p>
          <a:p>
            <a:pPr rtl="0" lvl="0">
              <a:buNone/>
            </a:pPr>
            <a:r>
              <a:rPr lang="en"/>
              <a:t>IM, email, anything people want to track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simple example - track topics a group of users is looking at </a:t>
            </a:r>
          </a:p>
          <a:p>
            <a:pPr rtl="0" lvl="0">
              <a:buNone/>
            </a:pPr>
            <a:r>
              <a:rPr lang="en"/>
              <a:t>october 2012 - hurricane sandy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6" name="Shape 2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pretty sure it happened exactly like this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" name="Shape 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we shorten links - can be anywhere on the internet: IM, emails, social networks, any page really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psychographics not demographics</a:t>
            </a:r>
          </a:p>
          <a:p>
            <a:pPr rtl="0" lvl="0">
              <a:buNone/>
            </a:pPr>
            <a:r>
              <a:rPr lang="en"/>
              <a:t>comparing yourself versus other people</a:t>
            </a:r>
          </a:p>
          <a:p>
            <a:pPr>
              <a:buNone/>
            </a:pPr>
            <a:r>
              <a:rPr lang="en"/>
              <a:t>the click matters - a vote for something not links between pages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analyze people based on interests (find your bitly soul mate or anti-soul mate if thats what you are into)</a:t>
            </a:r>
          </a:p>
          <a:p>
            <a:pPr rtl="0" lvl="0">
              <a:buNone/>
            </a:pPr>
            <a:r>
              <a:rPr lang="en"/>
              <a:t>connect phrases to topics -&gt; phrases associated with multiple topics (disambiguating context)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gives data more meaning</a:t>
            </a:r>
          </a:p>
          <a:p>
            <a:pPr>
              <a:buNone/>
            </a:pPr>
            <a:r>
              <a:rPr lang="en"/>
              <a:t>easy to use (taxonomy, scaling, in dev's control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have a lot of data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stream data - 4 TB / month</a:t>
            </a:r>
          </a:p>
          <a:p>
            <a:pPr rtl="0" lvl="0">
              <a:buNone/>
            </a:pPr>
            <a:r>
              <a:rPr lang="en"/>
              <a:t>hadoop - 300 TB raw -&gt; 500 by EOY</a:t>
            </a:r>
          </a:p>
          <a:p>
            <a:pPr lvl="0">
              <a:buClr>
                <a:srgbClr val="000000"/>
              </a:buClr>
              <a:buSzPct val="100000"/>
              <a:buFont typeface="Arial"/>
              <a:buNone/>
            </a:pPr>
            <a:r>
              <a:rPr lang="en"/>
              <a:t>Data!  but what do we do with it?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human filter - ovi classification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6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0.png" Type="http://schemas.openxmlformats.org/officeDocument/2006/relationships/image" Id="rId4"/><Relationship Target="../media/image04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0.png" Type="http://schemas.openxmlformats.org/officeDocument/2006/relationships/image" Id="rId4"/><Relationship Target="../media/image04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0.png" Type="http://schemas.openxmlformats.org/officeDocument/2006/relationships/image" Id="rId4"/><Relationship Target="../media/image04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0.png" Type="http://schemas.openxmlformats.org/officeDocument/2006/relationships/image" Id="rId4"/><Relationship Target="../media/image04.png" Type="http://schemas.openxmlformats.org/officeDocument/2006/relationships/image" Id="rId3"/><Relationship Target="../media/image08.png" Type="http://schemas.openxmlformats.org/officeDocument/2006/relationships/image" Id="rId5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3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4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0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1501523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Understanding Social Behavior at Scale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3969862" x="-1167975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Anna Smith</a:t>
            </a:r>
          </a:p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9 May 2013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anna@bit.ly</a:t>
            </a:r>
          </a:p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@OMGannaks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y="152400" x="152400"/>
            <a:ext cy="30000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 </a:t>
            </a:r>
          </a:p>
        </p:txBody>
      </p:sp>
      <p:sp>
        <p:nvSpPr>
          <p:cNvPr id="26" name="Shape 26"/>
          <p:cNvSpPr/>
          <p:nvPr/>
        </p:nvSpPr>
        <p:spPr>
          <a:xfrm>
            <a:off y="3708035" x="3842025"/>
            <a:ext cy="7637028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" name="Shape 75"/>
          <p:cNvSpPr/>
          <p:nvPr/>
        </p:nvSpPr>
        <p:spPr>
          <a:xfrm>
            <a:off y="-3975850" x="565425"/>
            <a:ext cy="10819589" cx="786972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/>
        </p:nvSpPr>
        <p:spPr>
          <a:xfrm>
            <a:off y="1189775" x="16773"/>
            <a:ext cy="5209385" cx="91104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/>
        </p:nvSpPr>
        <p:spPr>
          <a:xfrm>
            <a:off y="0" x="-6585"/>
            <a:ext cy="6894658" cx="944129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/>
        </p:nvSpPr>
        <p:spPr>
          <a:xfrm>
            <a:off y="-43498" x="-71472"/>
            <a:ext cy="6944996" cx="92869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/>
        </p:nvSpPr>
        <p:spPr>
          <a:xfrm>
            <a:off y="5004875" x="1581625"/>
            <a:ext cy="476250" cx="185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6" name="Shape 96"/>
          <p:cNvSpPr/>
          <p:nvPr/>
        </p:nvSpPr>
        <p:spPr>
          <a:xfrm>
            <a:off y="548000" x="3565775"/>
            <a:ext cy="3419475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97" name="Shape 97"/>
          <p:cNvCxnSpPr/>
          <p:nvPr/>
        </p:nvCxnSpPr>
        <p:spPr>
          <a:xfrm flipH="1">
            <a:off y="3642225" x="2662650"/>
            <a:ext cy="1175700" cx="58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98" name="Shape 98"/>
          <p:cNvCxnSpPr/>
          <p:nvPr/>
        </p:nvCxnSpPr>
        <p:spPr>
          <a:xfrm>
            <a:off y="5231450" x="3273400"/>
            <a:ext cy="312599" cx="207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99" name="Shape 99"/>
          <p:cNvSpPr/>
          <p:nvPr/>
        </p:nvSpPr>
        <p:spPr>
          <a:xfrm>
            <a:off y="201300" x="5101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cxnSp>
        <p:nvCxnSpPr>
          <p:cNvPr id="100" name="Shape 100"/>
          <p:cNvCxnSpPr/>
          <p:nvPr/>
        </p:nvCxnSpPr>
        <p:spPr>
          <a:xfrm>
            <a:off y="910550" x="1855700"/>
            <a:ext cy="380400" cx="1244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01" name="Shape 101"/>
          <p:cNvSpPr/>
          <p:nvPr/>
        </p:nvSpPr>
        <p:spPr>
          <a:xfrm>
            <a:off y="5231450" x="57455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02" name="Shape 102"/>
          <p:cNvSpPr txBox="1"/>
          <p:nvPr/>
        </p:nvSpPr>
        <p:spPr>
          <a:xfrm>
            <a:off y="5370125" x="6823425"/>
            <a:ext cy="541800" cx="852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>
                <a:solidFill>
                  <a:srgbClr val="B45F06"/>
                </a:solidFill>
              </a:rPr>
              <a:t>++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/>
        </p:nvSpPr>
        <p:spPr>
          <a:xfrm>
            <a:off y="5004875" x="1581625"/>
            <a:ext cy="476250" cx="185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8" name="Shape 108"/>
          <p:cNvSpPr/>
          <p:nvPr/>
        </p:nvSpPr>
        <p:spPr>
          <a:xfrm>
            <a:off y="548000" x="3565775"/>
            <a:ext cy="3419475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109" name="Shape 109"/>
          <p:cNvCxnSpPr/>
          <p:nvPr/>
        </p:nvCxnSpPr>
        <p:spPr>
          <a:xfrm flipH="1">
            <a:off y="3642225" x="2662650"/>
            <a:ext cy="1175700" cx="58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10" name="Shape 110"/>
          <p:cNvCxnSpPr/>
          <p:nvPr/>
        </p:nvCxnSpPr>
        <p:spPr>
          <a:xfrm>
            <a:off y="5231450" x="3273400"/>
            <a:ext cy="312599" cx="207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1" name="Shape 111"/>
          <p:cNvSpPr/>
          <p:nvPr/>
        </p:nvSpPr>
        <p:spPr>
          <a:xfrm>
            <a:off y="201300" x="5101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cxnSp>
        <p:nvCxnSpPr>
          <p:cNvPr id="112" name="Shape 112"/>
          <p:cNvCxnSpPr/>
          <p:nvPr/>
        </p:nvCxnSpPr>
        <p:spPr>
          <a:xfrm>
            <a:off y="910550" x="1855700"/>
            <a:ext cy="380400" cx="1244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13" name="Shape 113"/>
          <p:cNvSpPr/>
          <p:nvPr/>
        </p:nvSpPr>
        <p:spPr>
          <a:xfrm>
            <a:off y="5231450" x="57455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14" name="Shape 114"/>
          <p:cNvSpPr txBox="1"/>
          <p:nvPr/>
        </p:nvSpPr>
        <p:spPr>
          <a:xfrm>
            <a:off y="5370125" x="6823425"/>
            <a:ext cy="541800" cx="852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solidFill>
                  <a:srgbClr val="B45F06"/>
                </a:solidFill>
              </a:rPr>
              <a:t>++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y="1152600" x="2040100"/>
            <a:ext cy="437999" cx="1164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*click*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/>
        </p:nvSpPr>
        <p:spPr>
          <a:xfrm>
            <a:off y="5004875" x="1581625"/>
            <a:ext cy="476250" cx="185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1" name="Shape 121"/>
          <p:cNvSpPr/>
          <p:nvPr/>
        </p:nvSpPr>
        <p:spPr>
          <a:xfrm>
            <a:off y="548000" x="3565775"/>
            <a:ext cy="3419475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122" name="Shape 122"/>
          <p:cNvCxnSpPr/>
          <p:nvPr/>
        </p:nvCxnSpPr>
        <p:spPr>
          <a:xfrm flipH="1">
            <a:off y="3642225" x="2662650"/>
            <a:ext cy="1175700" cx="58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y="5231450" x="3273400"/>
            <a:ext cy="312599" cx="207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24" name="Shape 124"/>
          <p:cNvSpPr/>
          <p:nvPr/>
        </p:nvSpPr>
        <p:spPr>
          <a:xfrm>
            <a:off y="201300" x="5101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cxnSp>
        <p:nvCxnSpPr>
          <p:cNvPr id="125" name="Shape 125"/>
          <p:cNvCxnSpPr/>
          <p:nvPr/>
        </p:nvCxnSpPr>
        <p:spPr>
          <a:xfrm>
            <a:off y="910550" x="1855700"/>
            <a:ext cy="380400" cx="1244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26" name="Shape 126"/>
          <p:cNvSpPr/>
          <p:nvPr/>
        </p:nvSpPr>
        <p:spPr>
          <a:xfrm>
            <a:off y="5231450" x="57455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27" name="Shape 127"/>
          <p:cNvSpPr txBox="1"/>
          <p:nvPr/>
        </p:nvSpPr>
        <p:spPr>
          <a:xfrm>
            <a:off y="5370125" x="6823425"/>
            <a:ext cy="541800" cx="852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solidFill>
                  <a:srgbClr val="B45F06"/>
                </a:solidFill>
              </a:rPr>
              <a:t>++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y="1152600" x="2040100"/>
            <a:ext cy="437999" cx="1164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*click*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y="3806150" x="2040100"/>
            <a:ext cy="437999" cx="1503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*content extractor*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/>
        </p:nvSpPr>
        <p:spPr>
          <a:xfrm>
            <a:off y="5004875" x="1581625"/>
            <a:ext cy="476250" cx="185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5" name="Shape 135"/>
          <p:cNvSpPr/>
          <p:nvPr/>
        </p:nvSpPr>
        <p:spPr>
          <a:xfrm>
            <a:off y="548000" x="3565775"/>
            <a:ext cy="3419475" cx="4762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136" name="Shape 136"/>
          <p:cNvCxnSpPr/>
          <p:nvPr/>
        </p:nvCxnSpPr>
        <p:spPr>
          <a:xfrm flipH="1">
            <a:off y="3642225" x="2662650"/>
            <a:ext cy="1175700" cx="58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37" name="Shape 137"/>
          <p:cNvCxnSpPr/>
          <p:nvPr/>
        </p:nvCxnSpPr>
        <p:spPr>
          <a:xfrm>
            <a:off y="5231450" x="3273400"/>
            <a:ext cy="312599" cx="2074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38" name="Shape 138"/>
          <p:cNvSpPr/>
          <p:nvPr/>
        </p:nvSpPr>
        <p:spPr>
          <a:xfrm>
            <a:off y="201300" x="5101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cxnSp>
        <p:nvCxnSpPr>
          <p:cNvPr id="139" name="Shape 139"/>
          <p:cNvCxnSpPr/>
          <p:nvPr/>
        </p:nvCxnSpPr>
        <p:spPr>
          <a:xfrm>
            <a:off y="910550" x="1855700"/>
            <a:ext cy="380400" cx="1244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40" name="Shape 140"/>
          <p:cNvSpPr/>
          <p:nvPr/>
        </p:nvSpPr>
        <p:spPr>
          <a:xfrm>
            <a:off y="5231450" x="5745537"/>
            <a:ext cy="819150" cx="14001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  <p:sp>
        <p:nvSpPr>
          <p:cNvPr id="141" name="Shape 141"/>
          <p:cNvSpPr txBox="1"/>
          <p:nvPr/>
        </p:nvSpPr>
        <p:spPr>
          <a:xfrm>
            <a:off y="5370125" x="6823425"/>
            <a:ext cy="541800" cx="852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solidFill>
                  <a:srgbClr val="B45F06"/>
                </a:solidFill>
              </a:rPr>
              <a:t>++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y="1152600" x="2040100"/>
            <a:ext cy="437999" cx="1164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*click*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y="3806150" x="2040100"/>
            <a:ext cy="437999" cx="1503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*content extractor*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y="5557325" x="3391600"/>
            <a:ext cy="437999" cx="1884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*products for YOU*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UNDERSTANDING CONCEPTS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salience to define topics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these are topics we are interested in </a:t>
            </a: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caveats!!!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must cover all possibilities of the internet </a:t>
            </a:r>
          </a:p>
          <a:p>
            <a:pPr rtl="0" lvl="0" indent="45720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want 100% coverage</a:t>
            </a:r>
          </a:p>
          <a:p>
            <a:pPr rtl="0" lvl="0" indent="45720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low overlap between topics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WE LOVE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own the taxonomy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we are scientists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do not have to worry about 3rd party uptime</a:t>
            </a:r>
          </a:p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	take responsibility for service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scale the program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i want to know what is happening with my data</a:t>
            </a:r>
          </a:p>
        </p:txBody>
      </p:sp>
      <p:sp>
        <p:nvSpPr>
          <p:cNvPr id="157" name="Shape 157"/>
          <p:cNvSpPr/>
          <p:nvPr/>
        </p:nvSpPr>
        <p:spPr>
          <a:xfrm>
            <a:off y="2487" x="5350625"/>
            <a:ext cy="2676525" cx="304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" name="Shape 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bitly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lexalytics topic integration at bitly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why we love it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where we use topics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search</a:t>
            </a:r>
          </a:p>
          <a:p>
            <a:pPr rtl="0" lvl="0" indent="45720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realtime</a:t>
            </a:r>
          </a:p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	audience analysis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/>
        </p:nvSpPr>
        <p:spPr>
          <a:xfrm>
            <a:off y="0" x="0"/>
            <a:ext cy="7159616" cx="91457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/>
        </p:nvSpPr>
        <p:spPr>
          <a:xfrm>
            <a:off y="105969" x="1703946"/>
            <a:ext cy="6646060" cx="59244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search (LUCENE)</a:t>
            </a:r>
          </a:p>
        </p:txBody>
      </p:sp>
      <p:sp>
        <p:nvSpPr>
          <p:cNvPr id="173" name="Shape 173"/>
          <p:cNvSpPr/>
          <p:nvPr/>
        </p:nvSpPr>
        <p:spPr>
          <a:xfrm>
            <a:off y="209550" x="4139475"/>
            <a:ext cy="6648450" cx="4953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REALTIME, a content discovery engine</a:t>
            </a:r>
          </a:p>
        </p:txBody>
      </p:sp>
      <p:sp>
        <p:nvSpPr>
          <p:cNvPr id="179" name="Shape 179"/>
          <p:cNvSpPr/>
          <p:nvPr/>
        </p:nvSpPr>
        <p:spPr>
          <a:xfrm>
            <a:off y="1569674" x="457200"/>
            <a:ext cy="5856554" cx="78934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/>
        </p:nvSpPr>
        <p:spPr>
          <a:xfrm>
            <a:off y="11204" x="618362"/>
            <a:ext cy="6835590" cx="79072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/>
          <p:nvPr/>
        </p:nvSpPr>
        <p:spPr>
          <a:xfrm>
            <a:off y="40308" x="1673201"/>
            <a:ext cy="6777383" cx="57975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/>
        </p:nvSpPr>
        <p:spPr>
          <a:xfrm>
            <a:off y="40308" x="1673201"/>
            <a:ext cy="6777383" cx="57975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5" name="Shape 195"/>
          <p:cNvSpPr txBox="1"/>
          <p:nvPr/>
        </p:nvSpPr>
        <p:spPr>
          <a:xfrm>
            <a:off y="737675" x="887500"/>
            <a:ext cy="686099" cx="847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bitly</a:t>
            </a:r>
          </a:p>
        </p:txBody>
      </p:sp>
      <p:cxnSp>
        <p:nvCxnSpPr>
          <p:cNvPr id="196" name="Shape 196"/>
          <p:cNvCxnSpPr>
            <a:stCxn id="195" idx="3"/>
          </p:cNvCxnSpPr>
          <p:nvPr/>
        </p:nvCxnSpPr>
        <p:spPr>
          <a:xfrm>
            <a:off y="1080724" x="1734700"/>
            <a:ext cy="175499" cx="1642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/>
          <p:nvPr/>
        </p:nvSpPr>
        <p:spPr>
          <a:xfrm>
            <a:off y="40308" x="1673201"/>
            <a:ext cy="6777383" cx="57975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02" name="Shape 202"/>
          <p:cNvSpPr txBox="1"/>
          <p:nvPr/>
        </p:nvSpPr>
        <p:spPr>
          <a:xfrm>
            <a:off y="737675" x="887500"/>
            <a:ext cy="686099" cx="847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bitly</a:t>
            </a:r>
          </a:p>
        </p:txBody>
      </p:sp>
      <p:cxnSp>
        <p:nvCxnSpPr>
          <p:cNvPr id="203" name="Shape 203"/>
          <p:cNvCxnSpPr>
            <a:stCxn id="202" idx="3"/>
          </p:cNvCxnSpPr>
          <p:nvPr/>
        </p:nvCxnSpPr>
        <p:spPr>
          <a:xfrm>
            <a:off y="1080724" x="1734700"/>
            <a:ext cy="175499" cx="1642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y="845525" x="7470799"/>
            <a:ext cy="645899" cx="1285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internet</a:t>
            </a:r>
          </a:p>
        </p:txBody>
      </p:sp>
      <p:cxnSp>
        <p:nvCxnSpPr>
          <p:cNvPr id="205" name="Shape 205"/>
          <p:cNvCxnSpPr/>
          <p:nvPr/>
        </p:nvCxnSpPr>
        <p:spPr>
          <a:xfrm flipH="1">
            <a:off y="1423775" x="5981875"/>
            <a:ext cy="2045700" cx="2017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/>
        </p:nvSpPr>
        <p:spPr>
          <a:xfrm>
            <a:off y="476259" x="327050"/>
            <a:ext cy="4533881" cx="86436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/>
        </p:nvSpPr>
        <p:spPr>
          <a:xfrm>
            <a:off y="-107404" x="-636156"/>
            <a:ext cy="7072809" cx="1059975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/>
          <p:nvPr/>
        </p:nvSpPr>
        <p:spPr>
          <a:xfrm>
            <a:off y="472637" x="-176950"/>
            <a:ext cy="6410325" cx="97821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0" name="Shape 220"/>
          <p:cNvSpPr/>
          <p:nvPr/>
        </p:nvSpPr>
        <p:spPr>
          <a:xfrm>
            <a:off y="235350" x="-132196"/>
            <a:ext cy="5393489" cx="92761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/>
          <p:nvPr/>
        </p:nvSpPr>
        <p:spPr>
          <a:xfrm>
            <a:off y="203505" x="372950"/>
            <a:ext cy="6755789" cx="85504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/>
        </p:nvSpPr>
        <p:spPr>
          <a:xfrm>
            <a:off y="0" x="-476350"/>
            <a:ext cy="6903319" cx="995539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y="2079387" x="2707350"/>
            <a:ext cy="1143000" cx="37293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thanks a bunch!!! 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3388250" x="3378600"/>
            <a:ext cy="1269000" cx="2386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sz="1800" lang="en">
                <a:latin typeface="Times New Roman"/>
                <a:ea typeface="Times New Roman"/>
                <a:cs typeface="Times New Roman"/>
                <a:sym typeface="Times New Roman"/>
              </a:rPr>
              <a:t>anna@bit.ly</a:t>
            </a:r>
          </a:p>
          <a:p>
            <a:pPr algn="ctr">
              <a:buNone/>
            </a:pPr>
            <a:r>
              <a:rPr sz="1800" lang="en">
                <a:latin typeface="Times New Roman"/>
                <a:ea typeface="Times New Roman"/>
                <a:cs typeface="Times New Roman"/>
                <a:sym typeface="Times New Roman"/>
              </a:rPr>
              <a:t>@OMGannaks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" name="Shape 42"/>
          <p:cNvSpPr/>
          <p:nvPr/>
        </p:nvSpPr>
        <p:spPr>
          <a:xfrm>
            <a:off y="-9957" x="0"/>
            <a:ext cy="6877915" cx="197764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/>
        </p:nvSpPr>
        <p:spPr>
          <a:xfrm>
            <a:off y="-204300" x="-92050"/>
            <a:ext cy="8752534" cx="94082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/>
        </p:nvSpPr>
        <p:spPr>
          <a:xfrm>
            <a:off y="0" x="1210250"/>
            <a:ext cy="6851995" cx="678541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/>
          <p:nvPr/>
        </p:nvSpPr>
        <p:spPr>
          <a:xfrm>
            <a:off y="865512" x="-318666"/>
            <a:ext cy="5716968" cx="1004006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/>
        </p:nvSpPr>
        <p:spPr>
          <a:xfrm>
            <a:off y="386158" x="513479"/>
            <a:ext cy="2605810" cx="794479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3" name="Shape 63"/>
          <p:cNvSpPr/>
          <p:nvPr/>
        </p:nvSpPr>
        <p:spPr>
          <a:xfrm>
            <a:off y="3003495" x="2213433"/>
            <a:ext cy="3947257" cx="578023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/>
          <p:nvPr/>
        </p:nvSpPr>
        <p:spPr>
          <a:xfrm>
            <a:off y="1924179" x="0"/>
            <a:ext cy="411614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69" name="Shape 69"/>
          <p:cNvSpPr txBox="1"/>
          <p:nvPr/>
        </p:nvSpPr>
        <p:spPr>
          <a:xfrm>
            <a:off y="152400" x="152400"/>
            <a:ext cy="1922399" cx="84056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2400" lang="en">
                <a:latin typeface="Times New Roman"/>
                <a:ea typeface="Times New Roman"/>
                <a:cs typeface="Times New Roman"/>
                <a:sym typeface="Times New Roman"/>
              </a:rPr>
              <a:t>Media Map with Forbes</a:t>
            </a:r>
          </a:p>
          <a:p>
            <a:pPr rtl="0" lvl="0">
              <a:buNone/>
            </a:pPr>
            <a:r>
              <a:rPr sz="1800" lang="en">
                <a:latin typeface="Times New Roman"/>
                <a:ea typeface="Times New Roman"/>
                <a:cs typeface="Times New Roman"/>
                <a:sym typeface="Times New Roman"/>
              </a:rPr>
              <a:t>exploring how news websites are consumed across America more than the average</a:t>
            </a:r>
          </a:p>
          <a:p>
            <a:r>
              <a:t/>
            </a:r>
          </a:p>
        </p:txBody>
      </p:sp>
      <p:sp>
        <p:nvSpPr>
          <p:cNvPr id="70" name="Shape 70"/>
          <p:cNvSpPr txBox="1"/>
          <p:nvPr/>
        </p:nvSpPr>
        <p:spPr>
          <a:xfrm>
            <a:off y="6168900" x="4299900"/>
            <a:ext cy="689099" cx="48440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http://www.forbes.com/special-report/2012/media-map.html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